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77" r:id="rId10"/>
    <p:sldId id="278" r:id="rId11"/>
    <p:sldId id="27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22C"/>
    <a:srgbClr val="272A24"/>
    <a:srgbClr val="938968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7"/>
    <p:restoredTop sz="96327"/>
  </p:normalViewPr>
  <p:slideViewPr>
    <p:cSldViewPr snapToGrid="0">
      <p:cViewPr varScale="1">
        <p:scale>
          <a:sx n="157" d="100"/>
          <a:sy n="157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hyperlink" Target="https://developer.mozilla.org/en-US/docs/Web/API/Node/nodeType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developer.mozilla.org/en-US/docs/Web/API/Node/nodeType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D2C5A-709A-4BE3-9C20-DA13541CF1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32582D-7190-49EC-9A41-09FEDDEC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Each entry in the tree is called a node. </a:t>
          </a:r>
          <a:endParaRPr lang="en-US" dirty="0"/>
        </a:p>
      </dgm:t>
    </dgm:pt>
    <dgm:pt modelId="{EAEB78DD-96FE-4202-B5A5-22EB3615CDD9}" type="parTrans" cxnId="{7EEEC482-740C-4749-97DA-F3D9FCE3469B}">
      <dgm:prSet/>
      <dgm:spPr/>
      <dgm:t>
        <a:bodyPr/>
        <a:lstStyle/>
        <a:p>
          <a:endParaRPr lang="en-US"/>
        </a:p>
      </dgm:t>
    </dgm:pt>
    <dgm:pt modelId="{91959F63-E500-4565-A964-57FC0D4E0BAD}" type="sibTrans" cxnId="{7EEEC482-740C-4749-97DA-F3D9FCE3469B}">
      <dgm:prSet/>
      <dgm:spPr/>
      <dgm:t>
        <a:bodyPr/>
        <a:lstStyle/>
        <a:p>
          <a:endParaRPr lang="en-US"/>
        </a:p>
      </dgm:t>
    </dgm:pt>
    <dgm:pt modelId="{8DE1B53A-42E1-4C5F-9D6B-CC42B23CB0FD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The diagram shows that some nodes represent elements (identified as HTML, HEAD, META and so on) and others represent text (identified as #text). </a:t>
          </a:r>
          <a:endParaRPr lang="en-US" dirty="0"/>
        </a:p>
      </dgm:t>
    </dgm:pt>
    <dgm:pt modelId="{D3A5A1A5-E5CC-4F15-9252-A7109E1C272E}" type="parTrans" cxnId="{C157E5CB-9481-49A9-A2F0-D2A078F4AD71}">
      <dgm:prSet/>
      <dgm:spPr/>
      <dgm:t>
        <a:bodyPr/>
        <a:lstStyle/>
        <a:p>
          <a:endParaRPr lang="en-US"/>
        </a:p>
      </dgm:t>
    </dgm:pt>
    <dgm:pt modelId="{1F25B25E-A013-4979-B70A-C7714364C55A}" type="sibTrans" cxnId="{C157E5CB-9481-49A9-A2F0-D2A078F4AD71}">
      <dgm:prSet/>
      <dgm:spPr/>
      <dgm:t>
        <a:bodyPr/>
        <a:lstStyle/>
        <a:p>
          <a:endParaRPr lang="en-US"/>
        </a:p>
      </dgm:t>
    </dgm:pt>
    <dgm:pt modelId="{01FF7CAC-D441-466A-88FA-04EF1F800EB1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There are </a:t>
          </a:r>
          <a:r>
            <a:rPr lang="en-IE">
              <a:hlinkClick xmlns:r="http://schemas.openxmlformats.org/officeDocument/2006/relationships" r:id="rId1"/>
            </a:rPr>
            <a:t>other types of nodes </a:t>
          </a:r>
          <a:r>
            <a:rPr lang="en-IE"/>
            <a:t>as well, but these are the main ones you'll encounter.</a:t>
          </a:r>
          <a:endParaRPr lang="en-US"/>
        </a:p>
      </dgm:t>
    </dgm:pt>
    <dgm:pt modelId="{EF6521AA-BCD0-4FF0-8F79-6AD0167898F5}" type="parTrans" cxnId="{6865E7C4-DF85-431C-869B-18383F3A1D58}">
      <dgm:prSet/>
      <dgm:spPr/>
      <dgm:t>
        <a:bodyPr/>
        <a:lstStyle/>
        <a:p>
          <a:endParaRPr lang="en-US"/>
        </a:p>
      </dgm:t>
    </dgm:pt>
    <dgm:pt modelId="{CDDC0563-096F-4F6D-A7C0-687BF7C57C9B}" type="sibTrans" cxnId="{6865E7C4-DF85-431C-869B-18383F3A1D58}">
      <dgm:prSet/>
      <dgm:spPr/>
      <dgm:t>
        <a:bodyPr/>
        <a:lstStyle/>
        <a:p>
          <a:endParaRPr lang="en-US"/>
        </a:p>
      </dgm:t>
    </dgm:pt>
    <dgm:pt modelId="{14727107-617C-4E38-B028-29C1396226F3}" type="pres">
      <dgm:prSet presAssocID="{3B2D2C5A-709A-4BE3-9C20-DA13541CF125}" presName="root" presStyleCnt="0">
        <dgm:presLayoutVars>
          <dgm:dir/>
          <dgm:resizeHandles val="exact"/>
        </dgm:presLayoutVars>
      </dgm:prSet>
      <dgm:spPr/>
    </dgm:pt>
    <dgm:pt modelId="{26423179-73FE-4EFA-97B3-37926DA34B66}" type="pres">
      <dgm:prSet presAssocID="{1432582D-7190-49EC-9A41-09FEDDEC2092}" presName="compNode" presStyleCnt="0"/>
      <dgm:spPr/>
    </dgm:pt>
    <dgm:pt modelId="{AC5B96F0-877C-426A-BF41-6C0DD77E40C1}" type="pres">
      <dgm:prSet presAssocID="{1432582D-7190-49EC-9A41-09FEDDEC2092}" presName="bgRect" presStyleLbl="bgShp" presStyleIdx="0" presStyleCnt="3"/>
      <dgm:spPr/>
    </dgm:pt>
    <dgm:pt modelId="{D31AF9B8-D113-49E2-8054-A7A26073AC0B}" type="pres">
      <dgm:prSet presAssocID="{1432582D-7190-49EC-9A41-09FEDDEC2092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7F19BCD-EDCC-4017-86C8-46A4527E9E65}" type="pres">
      <dgm:prSet presAssocID="{1432582D-7190-49EC-9A41-09FEDDEC2092}" presName="spaceRect" presStyleCnt="0"/>
      <dgm:spPr/>
    </dgm:pt>
    <dgm:pt modelId="{2243C5F5-E3CC-43B4-97E0-71209747A9AE}" type="pres">
      <dgm:prSet presAssocID="{1432582D-7190-49EC-9A41-09FEDDEC2092}" presName="parTx" presStyleLbl="revTx" presStyleIdx="0" presStyleCnt="3">
        <dgm:presLayoutVars>
          <dgm:chMax val="0"/>
          <dgm:chPref val="0"/>
        </dgm:presLayoutVars>
      </dgm:prSet>
      <dgm:spPr/>
    </dgm:pt>
    <dgm:pt modelId="{19CA2B45-7B11-4C68-A9A0-72ABE91D7591}" type="pres">
      <dgm:prSet presAssocID="{91959F63-E500-4565-A964-57FC0D4E0BAD}" presName="sibTrans" presStyleCnt="0"/>
      <dgm:spPr/>
    </dgm:pt>
    <dgm:pt modelId="{F7A6B0AB-31FD-40A5-B28C-0160215FE0D9}" type="pres">
      <dgm:prSet presAssocID="{8DE1B53A-42E1-4C5F-9D6B-CC42B23CB0FD}" presName="compNode" presStyleCnt="0"/>
      <dgm:spPr/>
    </dgm:pt>
    <dgm:pt modelId="{A824F764-F38F-4E39-9E41-43D361D2AC41}" type="pres">
      <dgm:prSet presAssocID="{8DE1B53A-42E1-4C5F-9D6B-CC42B23CB0FD}" presName="bgRect" presStyleLbl="bgShp" presStyleIdx="1" presStyleCnt="3"/>
      <dgm:spPr/>
    </dgm:pt>
    <dgm:pt modelId="{34F4218A-F9E1-4073-8378-ED97BF71E1F6}" type="pres">
      <dgm:prSet presAssocID="{8DE1B53A-42E1-4C5F-9D6B-CC42B23CB0FD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C696762-0475-48EC-8B30-CBD98E8B3836}" type="pres">
      <dgm:prSet presAssocID="{8DE1B53A-42E1-4C5F-9D6B-CC42B23CB0FD}" presName="spaceRect" presStyleCnt="0"/>
      <dgm:spPr/>
    </dgm:pt>
    <dgm:pt modelId="{29EEC3CD-98D4-4B30-A5D1-7F14D575EAB2}" type="pres">
      <dgm:prSet presAssocID="{8DE1B53A-42E1-4C5F-9D6B-CC42B23CB0FD}" presName="parTx" presStyleLbl="revTx" presStyleIdx="1" presStyleCnt="3">
        <dgm:presLayoutVars>
          <dgm:chMax val="0"/>
          <dgm:chPref val="0"/>
        </dgm:presLayoutVars>
      </dgm:prSet>
      <dgm:spPr/>
    </dgm:pt>
    <dgm:pt modelId="{34D49A06-4065-4242-BC45-07B2CAC71D50}" type="pres">
      <dgm:prSet presAssocID="{1F25B25E-A013-4979-B70A-C7714364C55A}" presName="sibTrans" presStyleCnt="0"/>
      <dgm:spPr/>
    </dgm:pt>
    <dgm:pt modelId="{945B9132-CF9A-438E-912D-FECE1E13A4FA}" type="pres">
      <dgm:prSet presAssocID="{01FF7CAC-D441-466A-88FA-04EF1F800EB1}" presName="compNode" presStyleCnt="0"/>
      <dgm:spPr/>
    </dgm:pt>
    <dgm:pt modelId="{FA7BA815-5B0E-4386-8078-A61A0175CA3A}" type="pres">
      <dgm:prSet presAssocID="{01FF7CAC-D441-466A-88FA-04EF1F800EB1}" presName="bgRect" presStyleLbl="bgShp" presStyleIdx="2" presStyleCnt="3"/>
      <dgm:spPr/>
    </dgm:pt>
    <dgm:pt modelId="{048E765E-9B6B-47AC-A7F7-E5741C0875C0}" type="pres">
      <dgm:prSet presAssocID="{01FF7CAC-D441-466A-88FA-04EF1F800EB1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8091692D-A91F-4CFF-8E6D-DDC691677A01}" type="pres">
      <dgm:prSet presAssocID="{01FF7CAC-D441-466A-88FA-04EF1F800EB1}" presName="spaceRect" presStyleCnt="0"/>
      <dgm:spPr/>
    </dgm:pt>
    <dgm:pt modelId="{26D155F7-AF46-454F-A838-5639CC55509B}" type="pres">
      <dgm:prSet presAssocID="{01FF7CAC-D441-466A-88FA-04EF1F800E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B5820E-AE44-40C9-A4D5-B4112D4150FB}" type="presOf" srcId="{8DE1B53A-42E1-4C5F-9D6B-CC42B23CB0FD}" destId="{29EEC3CD-98D4-4B30-A5D1-7F14D575EAB2}" srcOrd="0" destOrd="0" presId="urn:microsoft.com/office/officeart/2018/2/layout/IconVerticalSolidList"/>
    <dgm:cxn modelId="{F2ED8582-6A6F-4F14-B4F0-578070CEA7F6}" type="presOf" srcId="{01FF7CAC-D441-466A-88FA-04EF1F800EB1}" destId="{26D155F7-AF46-454F-A838-5639CC55509B}" srcOrd="0" destOrd="0" presId="urn:microsoft.com/office/officeart/2018/2/layout/IconVerticalSolidList"/>
    <dgm:cxn modelId="{7EEEC482-740C-4749-97DA-F3D9FCE3469B}" srcId="{3B2D2C5A-709A-4BE3-9C20-DA13541CF125}" destId="{1432582D-7190-49EC-9A41-09FEDDEC2092}" srcOrd="0" destOrd="0" parTransId="{EAEB78DD-96FE-4202-B5A5-22EB3615CDD9}" sibTransId="{91959F63-E500-4565-A964-57FC0D4E0BAD}"/>
    <dgm:cxn modelId="{9D634491-9185-47C1-BDBB-C7FA88980483}" type="presOf" srcId="{3B2D2C5A-709A-4BE3-9C20-DA13541CF125}" destId="{14727107-617C-4E38-B028-29C1396226F3}" srcOrd="0" destOrd="0" presId="urn:microsoft.com/office/officeart/2018/2/layout/IconVerticalSolidList"/>
    <dgm:cxn modelId="{6865E7C4-DF85-431C-869B-18383F3A1D58}" srcId="{3B2D2C5A-709A-4BE3-9C20-DA13541CF125}" destId="{01FF7CAC-D441-466A-88FA-04EF1F800EB1}" srcOrd="2" destOrd="0" parTransId="{EF6521AA-BCD0-4FF0-8F79-6AD0167898F5}" sibTransId="{CDDC0563-096F-4F6D-A7C0-687BF7C57C9B}"/>
    <dgm:cxn modelId="{C157E5CB-9481-49A9-A2F0-D2A078F4AD71}" srcId="{3B2D2C5A-709A-4BE3-9C20-DA13541CF125}" destId="{8DE1B53A-42E1-4C5F-9D6B-CC42B23CB0FD}" srcOrd="1" destOrd="0" parTransId="{D3A5A1A5-E5CC-4F15-9252-A7109E1C272E}" sibTransId="{1F25B25E-A013-4979-B70A-C7714364C55A}"/>
    <dgm:cxn modelId="{7987F1F7-D9F1-4B5A-BD70-8DFDA475870A}" type="presOf" srcId="{1432582D-7190-49EC-9A41-09FEDDEC2092}" destId="{2243C5F5-E3CC-43B4-97E0-71209747A9AE}" srcOrd="0" destOrd="0" presId="urn:microsoft.com/office/officeart/2018/2/layout/IconVerticalSolidList"/>
    <dgm:cxn modelId="{5B268C3C-20D2-4C59-9437-16D306318EBB}" type="presParOf" srcId="{14727107-617C-4E38-B028-29C1396226F3}" destId="{26423179-73FE-4EFA-97B3-37926DA34B66}" srcOrd="0" destOrd="0" presId="urn:microsoft.com/office/officeart/2018/2/layout/IconVerticalSolidList"/>
    <dgm:cxn modelId="{7201ADC5-9E9F-40AF-920E-996205680C79}" type="presParOf" srcId="{26423179-73FE-4EFA-97B3-37926DA34B66}" destId="{AC5B96F0-877C-426A-BF41-6C0DD77E40C1}" srcOrd="0" destOrd="0" presId="urn:microsoft.com/office/officeart/2018/2/layout/IconVerticalSolidList"/>
    <dgm:cxn modelId="{B156367E-8403-4A61-A4B3-12858B8F8A76}" type="presParOf" srcId="{26423179-73FE-4EFA-97B3-37926DA34B66}" destId="{D31AF9B8-D113-49E2-8054-A7A26073AC0B}" srcOrd="1" destOrd="0" presId="urn:microsoft.com/office/officeart/2018/2/layout/IconVerticalSolidList"/>
    <dgm:cxn modelId="{E3DB363C-1D1E-4CB8-96C1-50DD88907004}" type="presParOf" srcId="{26423179-73FE-4EFA-97B3-37926DA34B66}" destId="{67F19BCD-EDCC-4017-86C8-46A4527E9E65}" srcOrd="2" destOrd="0" presId="urn:microsoft.com/office/officeart/2018/2/layout/IconVerticalSolidList"/>
    <dgm:cxn modelId="{0A192B80-8C70-4DAE-A7A7-552A5B769A78}" type="presParOf" srcId="{26423179-73FE-4EFA-97B3-37926DA34B66}" destId="{2243C5F5-E3CC-43B4-97E0-71209747A9AE}" srcOrd="3" destOrd="0" presId="urn:microsoft.com/office/officeart/2018/2/layout/IconVerticalSolidList"/>
    <dgm:cxn modelId="{31C13129-E75A-4525-BEC2-02F075E699FF}" type="presParOf" srcId="{14727107-617C-4E38-B028-29C1396226F3}" destId="{19CA2B45-7B11-4C68-A9A0-72ABE91D7591}" srcOrd="1" destOrd="0" presId="urn:microsoft.com/office/officeart/2018/2/layout/IconVerticalSolidList"/>
    <dgm:cxn modelId="{E4E88801-0DFF-4F41-8CBF-9AC4DD3C2B00}" type="presParOf" srcId="{14727107-617C-4E38-B028-29C1396226F3}" destId="{F7A6B0AB-31FD-40A5-B28C-0160215FE0D9}" srcOrd="2" destOrd="0" presId="urn:microsoft.com/office/officeart/2018/2/layout/IconVerticalSolidList"/>
    <dgm:cxn modelId="{30BC98D2-B3D3-4EC3-A965-AF02DA84B4B5}" type="presParOf" srcId="{F7A6B0AB-31FD-40A5-B28C-0160215FE0D9}" destId="{A824F764-F38F-4E39-9E41-43D361D2AC41}" srcOrd="0" destOrd="0" presId="urn:microsoft.com/office/officeart/2018/2/layout/IconVerticalSolidList"/>
    <dgm:cxn modelId="{F39539C3-06F8-4266-8844-768A4EA3003C}" type="presParOf" srcId="{F7A6B0AB-31FD-40A5-B28C-0160215FE0D9}" destId="{34F4218A-F9E1-4073-8378-ED97BF71E1F6}" srcOrd="1" destOrd="0" presId="urn:microsoft.com/office/officeart/2018/2/layout/IconVerticalSolidList"/>
    <dgm:cxn modelId="{08AAD503-F747-4781-8236-0385C929745A}" type="presParOf" srcId="{F7A6B0AB-31FD-40A5-B28C-0160215FE0D9}" destId="{7C696762-0475-48EC-8B30-CBD98E8B3836}" srcOrd="2" destOrd="0" presId="urn:microsoft.com/office/officeart/2018/2/layout/IconVerticalSolidList"/>
    <dgm:cxn modelId="{00A778BE-57CB-4FA9-982C-4A8FB21D1CDF}" type="presParOf" srcId="{F7A6B0AB-31FD-40A5-B28C-0160215FE0D9}" destId="{29EEC3CD-98D4-4B30-A5D1-7F14D575EAB2}" srcOrd="3" destOrd="0" presId="urn:microsoft.com/office/officeart/2018/2/layout/IconVerticalSolidList"/>
    <dgm:cxn modelId="{7EC65543-82C1-4F63-BC7F-F8A40E6D192A}" type="presParOf" srcId="{14727107-617C-4E38-B028-29C1396226F3}" destId="{34D49A06-4065-4242-BC45-07B2CAC71D50}" srcOrd="3" destOrd="0" presId="urn:microsoft.com/office/officeart/2018/2/layout/IconVerticalSolidList"/>
    <dgm:cxn modelId="{E9659A05-610B-4273-998B-E13904CB8170}" type="presParOf" srcId="{14727107-617C-4E38-B028-29C1396226F3}" destId="{945B9132-CF9A-438E-912D-FECE1E13A4FA}" srcOrd="4" destOrd="0" presId="urn:microsoft.com/office/officeart/2018/2/layout/IconVerticalSolidList"/>
    <dgm:cxn modelId="{E07F2FE5-2D5D-488C-8FFC-AF710F80B9C5}" type="presParOf" srcId="{945B9132-CF9A-438E-912D-FECE1E13A4FA}" destId="{FA7BA815-5B0E-4386-8078-A61A0175CA3A}" srcOrd="0" destOrd="0" presId="urn:microsoft.com/office/officeart/2018/2/layout/IconVerticalSolidList"/>
    <dgm:cxn modelId="{CC758DEF-1041-4837-9B8C-3BA298024ED0}" type="presParOf" srcId="{945B9132-CF9A-438E-912D-FECE1E13A4FA}" destId="{048E765E-9B6B-47AC-A7F7-E5741C0875C0}" srcOrd="1" destOrd="0" presId="urn:microsoft.com/office/officeart/2018/2/layout/IconVerticalSolidList"/>
    <dgm:cxn modelId="{9541DB55-CC4A-4186-A160-5067FC30D531}" type="presParOf" srcId="{945B9132-CF9A-438E-912D-FECE1E13A4FA}" destId="{8091692D-A91F-4CFF-8E6D-DDC691677A01}" srcOrd="2" destOrd="0" presId="urn:microsoft.com/office/officeart/2018/2/layout/IconVerticalSolidList"/>
    <dgm:cxn modelId="{05EDD569-F9CD-4C4C-B973-B5A5D1072CF5}" type="presParOf" srcId="{945B9132-CF9A-438E-912D-FECE1E13A4FA}" destId="{26D155F7-AF46-454F-A838-5639CC5550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A7098-DDEF-4928-84C8-C2BED6CE4B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356010-B57E-453A-B47E-44D48C8F9A11}">
      <dgm:prSet/>
      <dgm:spPr/>
      <dgm:t>
        <a:bodyPr/>
        <a:lstStyle/>
        <a:p>
          <a:pPr>
            <a:defRPr cap="all"/>
          </a:pPr>
          <a:r>
            <a:rPr lang="en-IE"/>
            <a:t>The DOM </a:t>
          </a:r>
          <a:r>
            <a:rPr lang="en-IE" b="1"/>
            <a:t>HAS MANY </a:t>
          </a:r>
          <a:r>
            <a:rPr lang="en-IE"/>
            <a:t>Nodes, everything is a Node.</a:t>
          </a:r>
          <a:endParaRPr lang="en-US"/>
        </a:p>
      </dgm:t>
    </dgm:pt>
    <dgm:pt modelId="{E142A5B1-BC34-4964-81F4-513BAF0A1F99}" type="parTrans" cxnId="{C42CFA7C-990E-4B57-8155-4E7712A3BEE6}">
      <dgm:prSet/>
      <dgm:spPr/>
      <dgm:t>
        <a:bodyPr/>
        <a:lstStyle/>
        <a:p>
          <a:endParaRPr lang="en-US"/>
        </a:p>
      </dgm:t>
    </dgm:pt>
    <dgm:pt modelId="{4B91D78E-DFCF-42C9-9CBD-6D6B76252D1E}" type="sibTrans" cxnId="{C42CFA7C-990E-4B57-8155-4E7712A3BEE6}">
      <dgm:prSet/>
      <dgm:spPr/>
      <dgm:t>
        <a:bodyPr/>
        <a:lstStyle/>
        <a:p>
          <a:endParaRPr lang="en-US"/>
        </a:p>
      </dgm:t>
    </dgm:pt>
    <dgm:pt modelId="{6F5CC956-079E-4B64-AC1A-9B87345ECC93}">
      <dgm:prSet/>
      <dgm:spPr/>
      <dgm:t>
        <a:bodyPr/>
        <a:lstStyle/>
        <a:p>
          <a:pPr>
            <a:defRPr cap="all"/>
          </a:pPr>
          <a:r>
            <a:rPr lang="en-IE"/>
            <a:t>An Element </a:t>
          </a:r>
          <a:r>
            <a:rPr lang="en-IE" b="1"/>
            <a:t>IS A</a:t>
          </a:r>
          <a:r>
            <a:rPr lang="en-IE"/>
            <a:t> Node</a:t>
          </a:r>
          <a:endParaRPr lang="en-US"/>
        </a:p>
      </dgm:t>
    </dgm:pt>
    <dgm:pt modelId="{9BB533F3-9A2D-4496-9BE7-81E7C9AEC581}" type="parTrans" cxnId="{F67D4597-F978-473D-8AD2-F75D3DDFBF2F}">
      <dgm:prSet/>
      <dgm:spPr/>
      <dgm:t>
        <a:bodyPr/>
        <a:lstStyle/>
        <a:p>
          <a:endParaRPr lang="en-US"/>
        </a:p>
      </dgm:t>
    </dgm:pt>
    <dgm:pt modelId="{84FD19BC-BDD0-465E-B1FE-C9619266D1ED}" type="sibTrans" cxnId="{F67D4597-F978-473D-8AD2-F75D3DDFBF2F}">
      <dgm:prSet/>
      <dgm:spPr/>
      <dgm:t>
        <a:bodyPr/>
        <a:lstStyle/>
        <a:p>
          <a:endParaRPr lang="en-US"/>
        </a:p>
      </dgm:t>
    </dgm:pt>
    <dgm:pt modelId="{885EBB09-5F08-4FFF-82AB-B86A93ADC8DC}" type="pres">
      <dgm:prSet presAssocID="{00CA7098-DDEF-4928-84C8-C2BED6CE4B61}" presName="root" presStyleCnt="0">
        <dgm:presLayoutVars>
          <dgm:dir/>
          <dgm:resizeHandles val="exact"/>
        </dgm:presLayoutVars>
      </dgm:prSet>
      <dgm:spPr/>
    </dgm:pt>
    <dgm:pt modelId="{82470ADD-4CC5-43DC-92D4-C00B7A08C64A}" type="pres">
      <dgm:prSet presAssocID="{25356010-B57E-453A-B47E-44D48C8F9A11}" presName="compNode" presStyleCnt="0"/>
      <dgm:spPr/>
    </dgm:pt>
    <dgm:pt modelId="{40A76758-66B5-4DCA-B4F4-E7F8486F6EBE}" type="pres">
      <dgm:prSet presAssocID="{25356010-B57E-453A-B47E-44D48C8F9A11}" presName="iconBgRect" presStyleLbl="bgShp" presStyleIdx="0" presStyleCnt="2"/>
      <dgm:spPr/>
    </dgm:pt>
    <dgm:pt modelId="{B51E1405-D1E9-4671-BA7A-2429A399F7E5}" type="pres">
      <dgm:prSet presAssocID="{25356010-B57E-453A-B47E-44D48C8F9A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C4C581A-052D-48FB-864F-C91C2DD49840}" type="pres">
      <dgm:prSet presAssocID="{25356010-B57E-453A-B47E-44D48C8F9A11}" presName="spaceRect" presStyleCnt="0"/>
      <dgm:spPr/>
    </dgm:pt>
    <dgm:pt modelId="{7F1C145B-157B-4559-B682-DBEEEE21FEC4}" type="pres">
      <dgm:prSet presAssocID="{25356010-B57E-453A-B47E-44D48C8F9A11}" presName="textRect" presStyleLbl="revTx" presStyleIdx="0" presStyleCnt="2">
        <dgm:presLayoutVars>
          <dgm:chMax val="1"/>
          <dgm:chPref val="1"/>
        </dgm:presLayoutVars>
      </dgm:prSet>
      <dgm:spPr/>
    </dgm:pt>
    <dgm:pt modelId="{711B757D-96A3-40E2-9135-C266ECF56B6F}" type="pres">
      <dgm:prSet presAssocID="{4B91D78E-DFCF-42C9-9CBD-6D6B76252D1E}" presName="sibTrans" presStyleCnt="0"/>
      <dgm:spPr/>
    </dgm:pt>
    <dgm:pt modelId="{71F085B8-A739-4D84-984D-17DFF787F42F}" type="pres">
      <dgm:prSet presAssocID="{6F5CC956-079E-4B64-AC1A-9B87345ECC93}" presName="compNode" presStyleCnt="0"/>
      <dgm:spPr/>
    </dgm:pt>
    <dgm:pt modelId="{AB73FD0D-AB91-4064-813D-D08D656A292B}" type="pres">
      <dgm:prSet presAssocID="{6F5CC956-079E-4B64-AC1A-9B87345ECC93}" presName="iconBgRect" presStyleLbl="bgShp" presStyleIdx="1" presStyleCnt="2"/>
      <dgm:spPr/>
    </dgm:pt>
    <dgm:pt modelId="{2D38AB2F-B02D-470A-AB90-34AB8264C5FF}" type="pres">
      <dgm:prSet presAssocID="{6F5CC956-079E-4B64-AC1A-9B87345ECC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6B84382-7434-4AF8-9B4F-5244AAB2812B}" type="pres">
      <dgm:prSet presAssocID="{6F5CC956-079E-4B64-AC1A-9B87345ECC93}" presName="spaceRect" presStyleCnt="0"/>
      <dgm:spPr/>
    </dgm:pt>
    <dgm:pt modelId="{E2DFB233-DD9F-443A-BDD8-3C4AAD5F2A37}" type="pres">
      <dgm:prSet presAssocID="{6F5CC956-079E-4B64-AC1A-9B87345ECC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B7C033-574A-453B-A479-6F05DED3AE64}" type="presOf" srcId="{6F5CC956-079E-4B64-AC1A-9B87345ECC93}" destId="{E2DFB233-DD9F-443A-BDD8-3C4AAD5F2A37}" srcOrd="0" destOrd="0" presId="urn:microsoft.com/office/officeart/2018/5/layout/IconCircleLabelList"/>
    <dgm:cxn modelId="{8A79197B-1C00-40EE-B643-A7F1125287C1}" type="presOf" srcId="{00CA7098-DDEF-4928-84C8-C2BED6CE4B61}" destId="{885EBB09-5F08-4FFF-82AB-B86A93ADC8DC}" srcOrd="0" destOrd="0" presId="urn:microsoft.com/office/officeart/2018/5/layout/IconCircleLabelList"/>
    <dgm:cxn modelId="{C42CFA7C-990E-4B57-8155-4E7712A3BEE6}" srcId="{00CA7098-DDEF-4928-84C8-C2BED6CE4B61}" destId="{25356010-B57E-453A-B47E-44D48C8F9A11}" srcOrd="0" destOrd="0" parTransId="{E142A5B1-BC34-4964-81F4-513BAF0A1F99}" sibTransId="{4B91D78E-DFCF-42C9-9CBD-6D6B76252D1E}"/>
    <dgm:cxn modelId="{F67D4597-F978-473D-8AD2-F75D3DDFBF2F}" srcId="{00CA7098-DDEF-4928-84C8-C2BED6CE4B61}" destId="{6F5CC956-079E-4B64-AC1A-9B87345ECC93}" srcOrd="1" destOrd="0" parTransId="{9BB533F3-9A2D-4496-9BE7-81E7C9AEC581}" sibTransId="{84FD19BC-BDD0-465E-B1FE-C9619266D1ED}"/>
    <dgm:cxn modelId="{DA1FCDA2-F831-401A-9308-F899C0C24532}" type="presOf" srcId="{25356010-B57E-453A-B47E-44D48C8F9A11}" destId="{7F1C145B-157B-4559-B682-DBEEEE21FEC4}" srcOrd="0" destOrd="0" presId="urn:microsoft.com/office/officeart/2018/5/layout/IconCircleLabelList"/>
    <dgm:cxn modelId="{25EB3975-3922-4114-BF93-F99EB861CA2B}" type="presParOf" srcId="{885EBB09-5F08-4FFF-82AB-B86A93ADC8DC}" destId="{82470ADD-4CC5-43DC-92D4-C00B7A08C64A}" srcOrd="0" destOrd="0" presId="urn:microsoft.com/office/officeart/2018/5/layout/IconCircleLabelList"/>
    <dgm:cxn modelId="{AD305451-5FD4-4ECC-BCEF-753B8819A0A1}" type="presParOf" srcId="{82470ADD-4CC5-43DC-92D4-C00B7A08C64A}" destId="{40A76758-66B5-4DCA-B4F4-E7F8486F6EBE}" srcOrd="0" destOrd="0" presId="urn:microsoft.com/office/officeart/2018/5/layout/IconCircleLabelList"/>
    <dgm:cxn modelId="{CDA18271-BC33-463C-875B-8294F8875A5D}" type="presParOf" srcId="{82470ADD-4CC5-43DC-92D4-C00B7A08C64A}" destId="{B51E1405-D1E9-4671-BA7A-2429A399F7E5}" srcOrd="1" destOrd="0" presId="urn:microsoft.com/office/officeart/2018/5/layout/IconCircleLabelList"/>
    <dgm:cxn modelId="{5BEF6F5B-C4D5-4BC1-96DB-8616F00C4700}" type="presParOf" srcId="{82470ADD-4CC5-43DC-92D4-C00B7A08C64A}" destId="{BC4C581A-052D-48FB-864F-C91C2DD49840}" srcOrd="2" destOrd="0" presId="urn:microsoft.com/office/officeart/2018/5/layout/IconCircleLabelList"/>
    <dgm:cxn modelId="{CC079EA1-1EBF-4BE5-9AE2-77564A3BB6D4}" type="presParOf" srcId="{82470ADD-4CC5-43DC-92D4-C00B7A08C64A}" destId="{7F1C145B-157B-4559-B682-DBEEEE21FEC4}" srcOrd="3" destOrd="0" presId="urn:microsoft.com/office/officeart/2018/5/layout/IconCircleLabelList"/>
    <dgm:cxn modelId="{314D1566-DCB0-4641-81A9-A4639D1F16F3}" type="presParOf" srcId="{885EBB09-5F08-4FFF-82AB-B86A93ADC8DC}" destId="{711B757D-96A3-40E2-9135-C266ECF56B6F}" srcOrd="1" destOrd="0" presId="urn:microsoft.com/office/officeart/2018/5/layout/IconCircleLabelList"/>
    <dgm:cxn modelId="{57E9419F-740A-4C36-8CCA-EC7BF869F062}" type="presParOf" srcId="{885EBB09-5F08-4FFF-82AB-B86A93ADC8DC}" destId="{71F085B8-A739-4D84-984D-17DFF787F42F}" srcOrd="2" destOrd="0" presId="urn:microsoft.com/office/officeart/2018/5/layout/IconCircleLabelList"/>
    <dgm:cxn modelId="{571B0F5D-5DE4-45FB-AE28-05C0BB262776}" type="presParOf" srcId="{71F085B8-A739-4D84-984D-17DFF787F42F}" destId="{AB73FD0D-AB91-4064-813D-D08D656A292B}" srcOrd="0" destOrd="0" presId="urn:microsoft.com/office/officeart/2018/5/layout/IconCircleLabelList"/>
    <dgm:cxn modelId="{D1B02783-CB3D-40A1-A76E-67E8CF739538}" type="presParOf" srcId="{71F085B8-A739-4D84-984D-17DFF787F42F}" destId="{2D38AB2F-B02D-470A-AB90-34AB8264C5FF}" srcOrd="1" destOrd="0" presId="urn:microsoft.com/office/officeart/2018/5/layout/IconCircleLabelList"/>
    <dgm:cxn modelId="{6DC8DECA-496A-4627-A59B-6C179D4C2C26}" type="presParOf" srcId="{71F085B8-A739-4D84-984D-17DFF787F42F}" destId="{E6B84382-7434-4AF8-9B4F-5244AAB2812B}" srcOrd="2" destOrd="0" presId="urn:microsoft.com/office/officeart/2018/5/layout/IconCircleLabelList"/>
    <dgm:cxn modelId="{378CEEAF-5068-4D99-AA47-98E97D2ED74E}" type="presParOf" srcId="{71F085B8-A739-4D84-984D-17DFF787F42F}" destId="{E2DFB233-DD9F-443A-BDD8-3C4AAD5F2A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B96F0-877C-426A-BF41-6C0DD77E40C1}">
      <dsp:nvSpPr>
        <dsp:cNvPr id="0" name=""/>
        <dsp:cNvSpPr/>
      </dsp:nvSpPr>
      <dsp:spPr>
        <a:xfrm>
          <a:off x="0" y="4168"/>
          <a:ext cx="4980383" cy="1314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AF9B8-D113-49E2-8054-A7A26073AC0B}">
      <dsp:nvSpPr>
        <dsp:cNvPr id="0" name=""/>
        <dsp:cNvSpPr/>
      </dsp:nvSpPr>
      <dsp:spPr>
        <a:xfrm>
          <a:off x="397651" y="299942"/>
          <a:ext cx="723709" cy="723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3C5F5-E3CC-43B4-97E0-71209747A9AE}">
      <dsp:nvSpPr>
        <dsp:cNvPr id="0" name=""/>
        <dsp:cNvSpPr/>
      </dsp:nvSpPr>
      <dsp:spPr>
        <a:xfrm>
          <a:off x="1519013" y="4168"/>
          <a:ext cx="3401855" cy="131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59" tIns="139259" rIns="139259" bIns="1392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Each entry in the tree is called a node. </a:t>
          </a:r>
          <a:endParaRPr lang="en-US" sz="1400" kern="1200" dirty="0"/>
        </a:p>
      </dsp:txBody>
      <dsp:txXfrm>
        <a:off x="1519013" y="4168"/>
        <a:ext cx="3401855" cy="1315836"/>
      </dsp:txXfrm>
    </dsp:sp>
    <dsp:sp modelId="{A824F764-F38F-4E39-9E41-43D361D2AC41}">
      <dsp:nvSpPr>
        <dsp:cNvPr id="0" name=""/>
        <dsp:cNvSpPr/>
      </dsp:nvSpPr>
      <dsp:spPr>
        <a:xfrm>
          <a:off x="0" y="1638995"/>
          <a:ext cx="4980383" cy="1314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4218A-F9E1-4073-8378-ED97BF71E1F6}">
      <dsp:nvSpPr>
        <dsp:cNvPr id="0" name=""/>
        <dsp:cNvSpPr/>
      </dsp:nvSpPr>
      <dsp:spPr>
        <a:xfrm>
          <a:off x="397651" y="1934769"/>
          <a:ext cx="723709" cy="723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EC3CD-98D4-4B30-A5D1-7F14D575EAB2}">
      <dsp:nvSpPr>
        <dsp:cNvPr id="0" name=""/>
        <dsp:cNvSpPr/>
      </dsp:nvSpPr>
      <dsp:spPr>
        <a:xfrm>
          <a:off x="1519013" y="1638995"/>
          <a:ext cx="3401855" cy="131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59" tIns="139259" rIns="139259" bIns="1392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The diagram shows that some nodes represent elements (identified as HTML, HEAD, META and so on) and others represent text (identified as #text). </a:t>
          </a:r>
          <a:endParaRPr lang="en-US" sz="1400" kern="1200" dirty="0"/>
        </a:p>
      </dsp:txBody>
      <dsp:txXfrm>
        <a:off x="1519013" y="1638995"/>
        <a:ext cx="3401855" cy="1315836"/>
      </dsp:txXfrm>
    </dsp:sp>
    <dsp:sp modelId="{FA7BA815-5B0E-4386-8078-A61A0175CA3A}">
      <dsp:nvSpPr>
        <dsp:cNvPr id="0" name=""/>
        <dsp:cNvSpPr/>
      </dsp:nvSpPr>
      <dsp:spPr>
        <a:xfrm>
          <a:off x="0" y="3273822"/>
          <a:ext cx="4980383" cy="1314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E765E-9B6B-47AC-A7F7-E5741C0875C0}">
      <dsp:nvSpPr>
        <dsp:cNvPr id="0" name=""/>
        <dsp:cNvSpPr/>
      </dsp:nvSpPr>
      <dsp:spPr>
        <a:xfrm>
          <a:off x="397651" y="3569596"/>
          <a:ext cx="723709" cy="723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155F7-AF46-454F-A838-5639CC55509B}">
      <dsp:nvSpPr>
        <dsp:cNvPr id="0" name=""/>
        <dsp:cNvSpPr/>
      </dsp:nvSpPr>
      <dsp:spPr>
        <a:xfrm>
          <a:off x="1519013" y="3273822"/>
          <a:ext cx="3401855" cy="131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59" tIns="139259" rIns="139259" bIns="1392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/>
            <a:t>There are </a:t>
          </a:r>
          <a:r>
            <a:rPr lang="en-IE" sz="1400" kern="1200">
              <a:hlinkClick xmlns:r="http://schemas.openxmlformats.org/officeDocument/2006/relationships" r:id="rId7"/>
            </a:rPr>
            <a:t>other types of nodes </a:t>
          </a:r>
          <a:r>
            <a:rPr lang="en-IE" sz="1400" kern="1200"/>
            <a:t>as well, but these are the main ones you'll encounter.</a:t>
          </a:r>
          <a:endParaRPr lang="en-US" sz="1400" kern="1200"/>
        </a:p>
      </dsp:txBody>
      <dsp:txXfrm>
        <a:off x="1519013" y="3273822"/>
        <a:ext cx="3401855" cy="1315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76758-66B5-4DCA-B4F4-E7F8486F6EBE}">
      <dsp:nvSpPr>
        <dsp:cNvPr id="0" name=""/>
        <dsp:cNvSpPr/>
      </dsp:nvSpPr>
      <dsp:spPr>
        <a:xfrm>
          <a:off x="1954675" y="144129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E1405-D1E9-4671-BA7A-2429A399F7E5}">
      <dsp:nvSpPr>
        <dsp:cNvPr id="0" name=""/>
        <dsp:cNvSpPr/>
      </dsp:nvSpPr>
      <dsp:spPr>
        <a:xfrm>
          <a:off x="2422675" y="61212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C145B-157B-4559-B682-DBEEEE21FEC4}">
      <dsp:nvSpPr>
        <dsp:cNvPr id="0" name=""/>
        <dsp:cNvSpPr/>
      </dsp:nvSpPr>
      <dsp:spPr>
        <a:xfrm>
          <a:off x="1252675" y="302412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900" kern="1200"/>
            <a:t>The DOM </a:t>
          </a:r>
          <a:r>
            <a:rPr lang="en-IE" sz="1900" b="1" kern="1200"/>
            <a:t>HAS MANY </a:t>
          </a:r>
          <a:r>
            <a:rPr lang="en-IE" sz="1900" kern="1200"/>
            <a:t>Nodes, everything is a Node.</a:t>
          </a:r>
          <a:endParaRPr lang="en-US" sz="1900" kern="1200"/>
        </a:p>
      </dsp:txBody>
      <dsp:txXfrm>
        <a:off x="1252675" y="3024129"/>
        <a:ext cx="3600000" cy="720000"/>
      </dsp:txXfrm>
    </dsp:sp>
    <dsp:sp modelId="{AB73FD0D-AB91-4064-813D-D08D656A292B}">
      <dsp:nvSpPr>
        <dsp:cNvPr id="0" name=""/>
        <dsp:cNvSpPr/>
      </dsp:nvSpPr>
      <dsp:spPr>
        <a:xfrm>
          <a:off x="6184675" y="144129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8AB2F-B02D-470A-AB90-34AB8264C5FF}">
      <dsp:nvSpPr>
        <dsp:cNvPr id="0" name=""/>
        <dsp:cNvSpPr/>
      </dsp:nvSpPr>
      <dsp:spPr>
        <a:xfrm>
          <a:off x="6652675" y="61212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FB233-DD9F-443A-BDD8-3C4AAD5F2A37}">
      <dsp:nvSpPr>
        <dsp:cNvPr id="0" name=""/>
        <dsp:cNvSpPr/>
      </dsp:nvSpPr>
      <dsp:spPr>
        <a:xfrm>
          <a:off x="5482675" y="302412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900" kern="1200"/>
            <a:t>An Element </a:t>
          </a:r>
          <a:r>
            <a:rPr lang="en-IE" sz="1900" b="1" kern="1200"/>
            <a:t>IS A</a:t>
          </a:r>
          <a:r>
            <a:rPr lang="en-IE" sz="1900" kern="1200"/>
            <a:t> Node</a:t>
          </a:r>
          <a:endParaRPr lang="en-US" sz="1900" kern="1200"/>
        </a:p>
      </dsp:txBody>
      <dsp:txXfrm>
        <a:off x="5482675" y="302412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7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1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9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9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7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7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3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7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04/REC-DOM-Level-3-Core-20040407/core.html#ID-637646024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m.spec.whatwg.org/#introduction-to-the-dom" TargetMode="External"/><Relationship Id="rId2" Type="http://schemas.openxmlformats.org/officeDocument/2006/relationships/hyperlink" Target="https://www.w3.org/TR/2004/REC-DOM-Level-3-Core-20040407/core.html#ID-63764602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developer.mozilla.org/en-US/docs/Web/API/Document_Object_Model/Introduction#fundamental_data_types" TargetMode="External"/><Relationship Id="rId4" Type="http://schemas.openxmlformats.org/officeDocument/2006/relationships/hyperlink" Target="https://medium.com/front-end-weekly/what-is-the-difference-between-element-and-node-in-dom-56182fce7af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eloper.mozilla.org/en-US/docs/Web/API/Docume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en-US/docs/Web/API/Docu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oftware.hixie.ch/utilities/js/live-dom-view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ene 283, &quot;Yoda Lifting the X-Wing Fighter&quot; - Star Wars Uncut: The Empire  Strikes Back">
            <a:extLst>
              <a:ext uri="{FF2B5EF4-FFF2-40B4-BE49-F238E27FC236}">
                <a16:creationId xmlns:a16="http://schemas.microsoft.com/office/drawing/2014/main" id="{73539175-4B06-A6F6-C4ED-4E6F4660B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24792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39264-4D59-22B6-7354-B782F2293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622807"/>
            <a:ext cx="7588155" cy="2236264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Manipulating the DOM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C738C-0A93-77C9-3B99-100CBD348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934142"/>
            <a:ext cx="7588155" cy="1414091"/>
          </a:xfrm>
        </p:spPr>
        <p:txBody>
          <a:bodyPr>
            <a:normAutofit/>
          </a:bodyPr>
          <a:lstStyle/>
          <a:p>
            <a:r>
              <a:rPr lang="en-IE" sz="2000">
                <a:solidFill>
                  <a:srgbClr val="FFFFFF"/>
                </a:solidFill>
              </a:rPr>
              <a:t>Web Development I</a:t>
            </a:r>
          </a:p>
        </p:txBody>
      </p:sp>
    </p:spTree>
    <p:extLst>
      <p:ext uri="{BB962C8B-B14F-4D97-AF65-F5344CB8AC3E}">
        <p14:creationId xmlns:p14="http://schemas.microsoft.com/office/powerpoint/2010/main" val="365445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18A1-34AC-9C6E-B4F8-DA5E0D95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844" y="474333"/>
            <a:ext cx="4563883" cy="753966"/>
          </a:xfrm>
        </p:spPr>
        <p:txBody>
          <a:bodyPr anchor="b">
            <a:normAutofit/>
          </a:bodyPr>
          <a:lstStyle/>
          <a:p>
            <a:r>
              <a:rPr lang="en-IE" dirty="0"/>
              <a:t>Confusingly</a:t>
            </a:r>
          </a:p>
        </p:txBody>
      </p:sp>
      <p:pic>
        <p:nvPicPr>
          <p:cNvPr id="1026" name="Picture 2" descr="Are We Sure Yoda Was a Great Jedi?">
            <a:extLst>
              <a:ext uri="{FF2B5EF4-FFF2-40B4-BE49-F238E27FC236}">
                <a16:creationId xmlns:a16="http://schemas.microsoft.com/office/drawing/2014/main" id="{DF9088C2-26C2-730F-25E9-F76F99258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8" r="14458" b="-1"/>
          <a:stretch/>
        </p:blipFill>
        <p:spPr bwMode="auto">
          <a:xfrm>
            <a:off x="20" y="10"/>
            <a:ext cx="6095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5C8E-D898-36F9-A54D-76BF090A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1" y="1460311"/>
            <a:ext cx="5943599" cy="476865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sz="1800" dirty="0"/>
              <a:t>Element ATTRIBUTES are also Nodes but</a:t>
            </a:r>
          </a:p>
          <a:p>
            <a:pPr lvl="1">
              <a:lnSpc>
                <a:spcPct val="110000"/>
              </a:lnSpc>
            </a:pPr>
            <a:r>
              <a:rPr lang="en-IE" i="1" dirty="0" err="1"/>
              <a:t>Attr</a:t>
            </a:r>
            <a:r>
              <a:rPr lang="en-IE" i="1" dirty="0"/>
              <a:t> objects inherit the Node interface, but since they are not actually child nodes of the element they describe, the DOM does not consider them part of the document tree. </a:t>
            </a:r>
          </a:p>
          <a:p>
            <a:pPr lvl="1">
              <a:lnSpc>
                <a:spcPct val="110000"/>
              </a:lnSpc>
            </a:pPr>
            <a:r>
              <a:rPr lang="en-IE" i="1" dirty="0"/>
              <a:t>Thus, the Node attributes </a:t>
            </a:r>
            <a:r>
              <a:rPr lang="en-IE" i="1" dirty="0" err="1"/>
              <a:t>parentNode</a:t>
            </a:r>
            <a:r>
              <a:rPr lang="en-IE" i="1" dirty="0"/>
              <a:t>, </a:t>
            </a:r>
            <a:r>
              <a:rPr lang="en-IE" i="1" dirty="0" err="1"/>
              <a:t>previousSibling</a:t>
            </a:r>
            <a:r>
              <a:rPr lang="en-IE" i="1" dirty="0"/>
              <a:t>, and </a:t>
            </a:r>
            <a:r>
              <a:rPr lang="en-IE" i="1" dirty="0" err="1"/>
              <a:t>nextSibling</a:t>
            </a:r>
            <a:r>
              <a:rPr lang="en-IE" i="1" dirty="0"/>
              <a:t> have a null value for </a:t>
            </a:r>
            <a:r>
              <a:rPr lang="en-IE" i="1" dirty="0" err="1"/>
              <a:t>Attr</a:t>
            </a:r>
            <a:r>
              <a:rPr lang="en-IE" i="1" dirty="0"/>
              <a:t> objects.</a:t>
            </a:r>
          </a:p>
          <a:p>
            <a:pPr lvl="2">
              <a:lnSpc>
                <a:spcPct val="110000"/>
              </a:lnSpc>
            </a:pPr>
            <a:r>
              <a:rPr lang="en-IE" sz="1800" i="1" dirty="0">
                <a:hlinkClick r:id="rId3"/>
              </a:rPr>
              <a:t>https://www.w3.org/TR/2004/REC-DOM-Level-3-Core-20040407/core.html#ID-637646024</a:t>
            </a:r>
            <a:r>
              <a:rPr lang="en-IE" sz="1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46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C491-F36B-D4EE-DA7A-F1595494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But……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6DBE5-2C67-27E4-C1D9-1612B074B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1485546"/>
            <a:ext cx="8843200" cy="5031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bg1"/>
                </a:solidFill>
              </a:rPr>
              <a:t>For now, just remember that:</a:t>
            </a:r>
          </a:p>
          <a:p>
            <a:pPr marL="0" indent="0">
              <a:buNone/>
            </a:pPr>
            <a:endParaRPr lang="en-IE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E" sz="2800" b="1" i="1" dirty="0">
                <a:solidFill>
                  <a:schemeClr val="bg1"/>
                </a:solidFill>
              </a:rPr>
              <a:t>The DOM is made up of Elements</a:t>
            </a:r>
          </a:p>
          <a:p>
            <a:pPr marL="0" indent="0" algn="ctr">
              <a:buNone/>
            </a:pPr>
            <a:r>
              <a:rPr lang="en-IE" sz="2800" b="1" i="1" dirty="0">
                <a:solidFill>
                  <a:schemeClr val="bg1"/>
                </a:solidFill>
              </a:rPr>
              <a:t>These Elements are Nodes in a Tree</a:t>
            </a:r>
          </a:p>
          <a:p>
            <a:pPr marL="0" indent="0">
              <a:buNone/>
            </a:pPr>
            <a:endParaRPr lang="en-I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chemeClr val="bg1"/>
                </a:solidFill>
              </a:rPr>
              <a:t>If you want to dig deeper:</a:t>
            </a:r>
          </a:p>
          <a:p>
            <a:r>
              <a:rPr lang="en-IE" sz="13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https://www.w3.org/TR/2004/REC-DOM-Level-3-Core-20040407/core.html#ID-637646024</a:t>
            </a:r>
            <a:endParaRPr lang="en-IE" sz="1300" dirty="0">
              <a:solidFill>
                <a:schemeClr val="bg1"/>
              </a:solidFill>
            </a:endParaRPr>
          </a:p>
          <a:p>
            <a:r>
              <a:rPr lang="en-IE" sz="13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https://dom.spec.whatwg.org/#introduction-to-the-dom</a:t>
            </a:r>
            <a:r>
              <a:rPr lang="en-IE" sz="1300" dirty="0">
                <a:solidFill>
                  <a:schemeClr val="bg1"/>
                </a:solidFill>
              </a:rPr>
              <a:t> </a:t>
            </a:r>
          </a:p>
          <a:p>
            <a:r>
              <a:rPr lang="en-IE" sz="13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https://medium.com/front-end-weekly/what-is-the-difference-between-element-and-node-in-dom-56182fce7af1</a:t>
            </a:r>
            <a:r>
              <a:rPr lang="en-IE" sz="1300" dirty="0">
                <a:solidFill>
                  <a:schemeClr val="bg1"/>
                </a:solidFill>
              </a:rPr>
              <a:t>.</a:t>
            </a:r>
          </a:p>
          <a:p>
            <a:r>
              <a:rPr lang="en-IE" sz="13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https://developer.mozilla.org/en-US/docs/Web/API/Document_Object_Model/Introduction#fundamental_data_types</a:t>
            </a:r>
            <a:r>
              <a:rPr lang="en-IE" sz="1300" dirty="0">
                <a:solidFill>
                  <a:schemeClr val="bg1"/>
                </a:solidFill>
              </a:rPr>
              <a:t> 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endParaRPr lang="en-IE" dirty="0">
              <a:solidFill>
                <a:schemeClr val="bg1"/>
              </a:solidFill>
            </a:endParaRPr>
          </a:p>
          <a:p>
            <a:endParaRPr lang="en-I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1026" name="Picture 2" descr="Yoda - IMDb">
            <a:extLst>
              <a:ext uri="{FF2B5EF4-FFF2-40B4-BE49-F238E27FC236}">
                <a16:creationId xmlns:a16="http://schemas.microsoft.com/office/drawing/2014/main" id="{7282266A-7E48-7DAB-6F52-8BB4B4F3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82" y="340822"/>
            <a:ext cx="2945619" cy="43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5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0D3096-E106-FD85-BFC6-72357402F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146BB-13CF-2C8A-6350-B79A53A21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44" b="-1"/>
          <a:stretch/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0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0D3096-E106-FD85-BFC6-72357402F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D8A4D-2F6C-3F4F-5DAE-CDDBC62F8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7"/>
          <a:stretch/>
        </p:blipFill>
        <p:spPr>
          <a:xfrm>
            <a:off x="2299931" y="180833"/>
            <a:ext cx="7592137" cy="4034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E29D0-71C9-60FC-46EB-D4896BBB7D9A}"/>
              </a:ext>
            </a:extLst>
          </p:cNvPr>
          <p:cNvSpPr txBox="1"/>
          <p:nvPr/>
        </p:nvSpPr>
        <p:spPr>
          <a:xfrm>
            <a:off x="1358998" y="4888880"/>
            <a:ext cx="9474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DOM is available via the “document”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“document” constant is available anywhere when running a script in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It is available in the “Global Scope”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1434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859C-7CD2-C03F-3D84-1C9642322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95" y="6227317"/>
            <a:ext cx="7576010" cy="48175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hlinkClick r:id="rId2"/>
              </a:rPr>
              <a:t>https://developer.mozilla.org/en-US/docs/Web/API/Document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AAF1A-455E-7859-7410-49729660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41" y="10258"/>
            <a:ext cx="9105717" cy="6217059"/>
          </a:xfrm>
          <a:prstGeom prst="rect">
            <a:avLst/>
          </a:prstGeom>
          <a:effectLst>
            <a:softEdge rad="112925"/>
          </a:effectLst>
        </p:spPr>
      </p:pic>
    </p:spTree>
    <p:extLst>
      <p:ext uri="{BB962C8B-B14F-4D97-AF65-F5344CB8AC3E}">
        <p14:creationId xmlns:p14="http://schemas.microsoft.com/office/powerpoint/2010/main" val="8429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859C-7CD2-C03F-3D84-1C9642322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95" y="6227317"/>
            <a:ext cx="7576010" cy="48175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hlinkClick r:id="rId2"/>
              </a:rPr>
              <a:t>https://developer.mozilla.org/en-US/docs/Web/API/Document</a:t>
            </a:r>
            <a:r>
              <a:rPr lang="en-IE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9A8884-62BC-17B4-D4D7-F5914C54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503"/>
            <a:ext cx="5396920" cy="5270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A3B40-6F58-6298-4825-A26A5D4D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419600" y="1614751"/>
            <a:ext cx="7772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9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7D8C0B-8E17-C8BE-1AE3-63490BF48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66709-CB8D-0AE9-F825-BEDF60C3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C8C6A-08DF-D4D4-9EC3-322E056E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3"/>
          <a:stretch/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7D8C0B-8E17-C8BE-1AE3-63490BF48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66709-CB8D-0AE9-F825-BEDF60C3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15456-2EC2-48F4-35F7-D4018984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8"/>
          <a:stretch/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4F52D-BDA3-275E-260B-74F8482A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72" y="3725839"/>
            <a:ext cx="2978086" cy="2929662"/>
          </a:xfrm>
          <a:prstGeom prst="rect">
            <a:avLst/>
          </a:prstGeom>
          <a:effectLst>
            <a:outerShdw blurRad="63500" sx="109000" sy="109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67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DE2A-A5FA-4CDF-679B-B7EE72D4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7C906-641E-E771-5EDB-AEF31D22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07" y="0"/>
            <a:ext cx="7266659" cy="2320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F331F-4652-A802-2F26-E3F7E4AF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807"/>
            <a:ext cx="6088232" cy="4486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CBF32-5209-8B40-CFA3-8992D4EC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135" y="3030716"/>
            <a:ext cx="5457731" cy="38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13EB3-3A2C-E04B-027B-3A40B5CF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2765" cy="3579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9013A-5759-A5B8-6E0D-DEC4820D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5514"/>
            <a:ext cx="6232355" cy="241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6E0EB-8CBA-B095-9709-68EA8D20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55" y="2811861"/>
            <a:ext cx="5942463" cy="17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2121F2A-426F-6EA0-5891-84EF1391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C436-2AAF-56BF-E8E1-B9467748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" y="494145"/>
            <a:ext cx="5244167" cy="639206"/>
          </a:xfrm>
        </p:spPr>
        <p:txBody>
          <a:bodyPr anchor="b">
            <a:normAutofit/>
          </a:bodyPr>
          <a:lstStyle/>
          <a:p>
            <a:r>
              <a:rPr lang="en-IE" dirty="0"/>
              <a:t>What is the “DOM”?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F11DA-FD00-7AE2-61AF-219E63B5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68" y="1632145"/>
            <a:ext cx="6234303" cy="359370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sz="1600" dirty="0"/>
              <a:t>Abbreviation for the Document Object Model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Each web page is a “document”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The DOM is an in memory, tree structure representation, of that document (or web page)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 Enables the HTML structure to be easily accessed by programming languages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The browser itself uses it to apply styling and other information to the correct elements as it renders a page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Developers like you can manipulate the DOM with JavaScript AFTER the page has been rendered.</a:t>
            </a:r>
          </a:p>
        </p:txBody>
      </p:sp>
      <p:pic>
        <p:nvPicPr>
          <p:cNvPr id="2050" name="Picture 2" descr="Star Wars Explains the Origins of Iconic Item From Original Movie">
            <a:extLst>
              <a:ext uri="{FF2B5EF4-FFF2-40B4-BE49-F238E27FC236}">
                <a16:creationId xmlns:a16="http://schemas.microsoft.com/office/drawing/2014/main" id="{359703C4-F9AE-74F0-7EFB-AE07C038A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r="10635" b="1"/>
          <a:stretch/>
        </p:blipFill>
        <p:spPr bwMode="auto">
          <a:xfrm>
            <a:off x="6858972" y="806916"/>
            <a:ext cx="5244168" cy="5244168"/>
          </a:xfrm>
          <a:custGeom>
            <a:avLst/>
            <a:gdLst/>
            <a:ahLst/>
            <a:cxnLst/>
            <a:rect l="l" t="t" r="r" b="b"/>
            <a:pathLst>
              <a:path w="5244168" h="5244168">
                <a:moveTo>
                  <a:pt x="2622084" y="0"/>
                </a:moveTo>
                <a:cubicBezTo>
                  <a:pt x="4070221" y="0"/>
                  <a:pt x="5244168" y="1173947"/>
                  <a:pt x="5244168" y="2622084"/>
                </a:cubicBezTo>
                <a:cubicBezTo>
                  <a:pt x="5244168" y="4070221"/>
                  <a:pt x="4070221" y="5244168"/>
                  <a:pt x="2622084" y="5244168"/>
                </a:cubicBezTo>
                <a:cubicBezTo>
                  <a:pt x="1173947" y="5244168"/>
                  <a:pt x="0" y="4070221"/>
                  <a:pt x="0" y="2622084"/>
                </a:cubicBezTo>
                <a:cubicBezTo>
                  <a:pt x="0" y="1173947"/>
                  <a:pt x="1173947" y="0"/>
                  <a:pt x="26220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649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C93777-6CBA-287F-8643-88C37068DEF1}"/>
              </a:ext>
            </a:extLst>
          </p:cNvPr>
          <p:cNvCxnSpPr/>
          <p:nvPr/>
        </p:nvCxnSpPr>
        <p:spPr>
          <a:xfrm>
            <a:off x="6196083" y="2470245"/>
            <a:ext cx="0" cy="1190767"/>
          </a:xfrm>
          <a:prstGeom prst="straightConnector1">
            <a:avLst/>
          </a:prstGeom>
          <a:ln w="171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3664B7-0F67-B93B-0C74-14438701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4101"/>
            <a:ext cx="7772400" cy="1678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3D88-1A3A-131A-D381-5F56989A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00065"/>
            <a:ext cx="7772400" cy="20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6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2121F2A-426F-6EA0-5891-84EF1391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B78A-E3DA-BFD9-51BB-A3A8C5D7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31" y="243140"/>
            <a:ext cx="4497094" cy="657718"/>
          </a:xfrm>
        </p:spPr>
        <p:txBody>
          <a:bodyPr anchor="b">
            <a:normAutofit/>
          </a:bodyPr>
          <a:lstStyle/>
          <a:p>
            <a:r>
              <a:rPr lang="en-IE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FC3E4-CEEF-2FAB-CE6E-02648EFE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34" y="1665028"/>
            <a:ext cx="7246962" cy="435205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IE" sz="1600" dirty="0"/>
              <a:t>We used the console to interact with the “document”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We used “</a:t>
            </a:r>
            <a:r>
              <a:rPr lang="en-IE" sz="1600" dirty="0" err="1"/>
              <a:t>querySelector</a:t>
            </a:r>
            <a:r>
              <a:rPr lang="en-IE" sz="1600" dirty="0"/>
              <a:t>”, “</a:t>
            </a:r>
            <a:r>
              <a:rPr lang="en-IE" sz="1600" dirty="0" err="1"/>
              <a:t>querySelectorAll</a:t>
            </a:r>
            <a:r>
              <a:rPr lang="en-IE" sz="1600" dirty="0"/>
              <a:t>” and “</a:t>
            </a:r>
            <a:r>
              <a:rPr lang="en-IE" sz="1600" dirty="0" err="1"/>
              <a:t>getElementById</a:t>
            </a:r>
            <a:r>
              <a:rPr lang="en-IE" sz="1600" dirty="0"/>
              <a:t>”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Augmented a link element via “</a:t>
            </a:r>
            <a:r>
              <a:rPr lang="en-IE" sz="1600" dirty="0" err="1"/>
              <a:t>link.href</a:t>
            </a:r>
            <a:r>
              <a:rPr lang="en-IE" sz="1600" dirty="0"/>
              <a:t> = …….”</a:t>
            </a:r>
          </a:p>
          <a:p>
            <a:pPr lvl="1">
              <a:lnSpc>
                <a:spcPct val="110000"/>
              </a:lnSpc>
            </a:pPr>
            <a:r>
              <a:rPr lang="en-IE" sz="1600" i="1" dirty="0" err="1"/>
              <a:t>document.querySelector</a:t>
            </a:r>
            <a:r>
              <a:rPr lang="en-IE" sz="1600" i="1" dirty="0"/>
              <a:t>(“a”).</a:t>
            </a:r>
            <a:r>
              <a:rPr lang="en-IE" sz="1600" i="1" dirty="0" err="1"/>
              <a:t>href</a:t>
            </a:r>
            <a:r>
              <a:rPr lang="en-IE" sz="1600" i="1" dirty="0"/>
              <a:t> = “http://</a:t>
            </a:r>
            <a:r>
              <a:rPr lang="en-IE" sz="1600" i="1" dirty="0" err="1"/>
              <a:t>google.ie</a:t>
            </a:r>
            <a:r>
              <a:rPr lang="en-IE" sz="1600" i="1" dirty="0"/>
              <a:t>”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Used “</a:t>
            </a:r>
            <a:r>
              <a:rPr lang="en-IE" sz="1600" dirty="0" err="1"/>
              <a:t>document.createElement</a:t>
            </a:r>
            <a:r>
              <a:rPr lang="en-IE" sz="1600" dirty="0"/>
              <a:t>” to create an element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Used ”</a:t>
            </a:r>
            <a:r>
              <a:rPr lang="en-IE" sz="1600" dirty="0" err="1"/>
              <a:t>element.appendChild</a:t>
            </a:r>
            <a:r>
              <a:rPr lang="en-IE" sz="1600" dirty="0"/>
              <a:t>” to add an element to a section</a:t>
            </a:r>
          </a:p>
          <a:p>
            <a:pPr>
              <a:lnSpc>
                <a:spcPct val="110000"/>
              </a:lnSpc>
            </a:pPr>
            <a:r>
              <a:rPr lang="en-IE" sz="1600" dirty="0"/>
              <a:t>Used “</a:t>
            </a:r>
            <a:r>
              <a:rPr lang="en-IE" sz="1600" dirty="0" err="1"/>
              <a:t>element.removeChild</a:t>
            </a:r>
            <a:r>
              <a:rPr lang="en-IE" sz="1600" dirty="0"/>
              <a:t>” to remove an </a:t>
            </a:r>
            <a:r>
              <a:rPr lang="en-IE" sz="1600" dirty="0" err="1"/>
              <a:t>img</a:t>
            </a:r>
            <a:endParaRPr lang="en-IE" sz="1600" dirty="0"/>
          </a:p>
          <a:p>
            <a:pPr lvl="1">
              <a:lnSpc>
                <a:spcPct val="110000"/>
              </a:lnSpc>
            </a:pPr>
            <a:r>
              <a:rPr lang="en-IE" sz="1600" dirty="0"/>
              <a:t>Could also use “</a:t>
            </a:r>
            <a:r>
              <a:rPr lang="en-IE" sz="1600" dirty="0" err="1"/>
              <a:t>element.remove</a:t>
            </a:r>
            <a:r>
              <a:rPr lang="en-IE" sz="1600" dirty="0"/>
              <a:t>()” for the element to remove itself</a:t>
            </a:r>
          </a:p>
          <a:p>
            <a:pPr>
              <a:lnSpc>
                <a:spcPct val="110000"/>
              </a:lnSpc>
            </a:pPr>
            <a:endParaRPr lang="en-IE" sz="1600" dirty="0"/>
          </a:p>
        </p:txBody>
      </p:sp>
      <p:pic>
        <p:nvPicPr>
          <p:cNvPr id="3074" name="Picture 2" descr="a fox revising computer science with the chrome logo in the background">
            <a:extLst>
              <a:ext uri="{FF2B5EF4-FFF2-40B4-BE49-F238E27FC236}">
                <a16:creationId xmlns:a16="http://schemas.microsoft.com/office/drawing/2014/main" id="{CFA69900-E64D-1799-5D95-92A87FF3F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6705301" y="806916"/>
            <a:ext cx="5244168" cy="5244168"/>
          </a:xfrm>
          <a:custGeom>
            <a:avLst/>
            <a:gdLst/>
            <a:ahLst/>
            <a:cxnLst/>
            <a:rect l="l" t="t" r="r" b="b"/>
            <a:pathLst>
              <a:path w="5244168" h="5244168">
                <a:moveTo>
                  <a:pt x="2622084" y="0"/>
                </a:moveTo>
                <a:cubicBezTo>
                  <a:pt x="4070221" y="0"/>
                  <a:pt x="5244168" y="1173947"/>
                  <a:pt x="5244168" y="2622084"/>
                </a:cubicBezTo>
                <a:cubicBezTo>
                  <a:pt x="5244168" y="4070221"/>
                  <a:pt x="4070221" y="5244168"/>
                  <a:pt x="2622084" y="5244168"/>
                </a:cubicBezTo>
                <a:cubicBezTo>
                  <a:pt x="1173947" y="5244168"/>
                  <a:pt x="0" y="4070221"/>
                  <a:pt x="0" y="2622084"/>
                </a:cubicBezTo>
                <a:cubicBezTo>
                  <a:pt x="0" y="1173947"/>
                  <a:pt x="1173947" y="0"/>
                  <a:pt x="26220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5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woman taking the first step of a journey, inspirational">
            <a:extLst>
              <a:ext uri="{FF2B5EF4-FFF2-40B4-BE49-F238E27FC236}">
                <a16:creationId xmlns:a16="http://schemas.microsoft.com/office/drawing/2014/main" id="{F898B0C6-82AE-C373-A8DE-209CC821E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3086100" y="419100"/>
            <a:ext cx="6033902" cy="6033902"/>
          </a:xfrm>
          <a:custGeom>
            <a:avLst/>
            <a:gdLst/>
            <a:ahLst/>
            <a:cxnLst/>
            <a:rect l="l" t="t" r="r" b="b"/>
            <a:pathLst>
              <a:path w="6033902" h="6033902">
                <a:moveTo>
                  <a:pt x="3016951" y="0"/>
                </a:moveTo>
                <a:cubicBezTo>
                  <a:pt x="4683167" y="0"/>
                  <a:pt x="6033902" y="1350735"/>
                  <a:pt x="6033902" y="3016951"/>
                </a:cubicBezTo>
                <a:cubicBezTo>
                  <a:pt x="6033902" y="4683167"/>
                  <a:pt x="4683167" y="6033902"/>
                  <a:pt x="3016951" y="6033902"/>
                </a:cubicBezTo>
                <a:cubicBezTo>
                  <a:pt x="1350735" y="6033902"/>
                  <a:pt x="0" y="4683167"/>
                  <a:pt x="0" y="3016951"/>
                </a:cubicBezTo>
                <a:cubicBezTo>
                  <a:pt x="0" y="1350735"/>
                  <a:pt x="1350735" y="0"/>
                  <a:pt x="30169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D0F5A9-6C84-1358-FF1A-D2D2DAAB2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537" y="2028388"/>
            <a:ext cx="7409028" cy="3171410"/>
          </a:xfrm>
          <a:solidFill>
            <a:schemeClr val="tx1">
              <a:alpha val="51000"/>
            </a:schemeClr>
          </a:solidFill>
          <a:effectLst>
            <a:softEdge rad="216497"/>
          </a:effectLst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sz="1600" dirty="0">
                <a:solidFill>
                  <a:schemeClr val="bg1"/>
                </a:solidFill>
              </a:rPr>
              <a:t>So now we’ve seen how to manipulate the DOM</a:t>
            </a:r>
          </a:p>
          <a:p>
            <a:pPr>
              <a:lnSpc>
                <a:spcPct val="110000"/>
              </a:lnSpc>
            </a:pPr>
            <a:r>
              <a:rPr lang="en-IE" sz="1600" dirty="0">
                <a:solidFill>
                  <a:schemeClr val="bg1"/>
                </a:solidFill>
              </a:rPr>
              <a:t>In theory, you could now start a webpage with just HTML and build it from the JavaScript Console</a:t>
            </a:r>
          </a:p>
          <a:p>
            <a:pPr>
              <a:lnSpc>
                <a:spcPct val="110000"/>
              </a:lnSpc>
            </a:pPr>
            <a:r>
              <a:rPr lang="en-IE" sz="1600" dirty="0">
                <a:solidFill>
                  <a:schemeClr val="bg1"/>
                </a:solidFill>
              </a:rPr>
              <a:t>We’ve intentionally jumped straight into DOM manipulation while ignoring the semantics of JavaScript</a:t>
            </a:r>
          </a:p>
          <a:p>
            <a:pPr>
              <a:lnSpc>
                <a:spcPct val="110000"/>
              </a:lnSpc>
            </a:pPr>
            <a:r>
              <a:rPr lang="en-IE" sz="1600" dirty="0">
                <a:solidFill>
                  <a:schemeClr val="bg1"/>
                </a:solidFill>
              </a:rPr>
              <a:t>Over the next few sessions, we will formally introduce JavaScript</a:t>
            </a:r>
          </a:p>
          <a:p>
            <a:pPr>
              <a:lnSpc>
                <a:spcPct val="110000"/>
              </a:lnSpc>
            </a:pPr>
            <a:r>
              <a:rPr lang="en-IE" sz="1600" dirty="0">
                <a:solidFill>
                  <a:schemeClr val="bg1"/>
                </a:solidFill>
              </a:rPr>
              <a:t>For now, use the examples provided to get some comfort with the DOM</a:t>
            </a:r>
          </a:p>
        </p:txBody>
      </p:sp>
    </p:spTree>
    <p:extLst>
      <p:ext uri="{BB962C8B-B14F-4D97-AF65-F5344CB8AC3E}">
        <p14:creationId xmlns:p14="http://schemas.microsoft.com/office/powerpoint/2010/main" val="247299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2698CF-6C64-9CA8-5B7B-C4CFB2AF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167"/>
            <a:ext cx="6530109" cy="431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9EF26-BD11-7C7A-6287-9237BCA6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58" y="3078869"/>
            <a:ext cx="6598970" cy="3622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2C2FB-49FA-EBC7-18EC-30E9EFC11F1B}"/>
              </a:ext>
            </a:extLst>
          </p:cNvPr>
          <p:cNvSpPr txBox="1"/>
          <p:nvPr/>
        </p:nvSpPr>
        <p:spPr>
          <a:xfrm>
            <a:off x="1123122" y="560567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The DOM </a:t>
            </a:r>
            <a:r>
              <a:rPr lang="en-IE" dirty="0">
                <a:sym typeface="Wingdings" pitchFamily="2" charset="2"/>
              </a:rPr>
              <a:t>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0422E-FFD1-9111-ED4F-5300E4B0BB2C}"/>
              </a:ext>
            </a:extLst>
          </p:cNvPr>
          <p:cNvSpPr txBox="1"/>
          <p:nvPr/>
        </p:nvSpPr>
        <p:spPr>
          <a:xfrm>
            <a:off x="8120270" y="136166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ym typeface="Wingdings" pitchFamily="2" charset="2"/>
              </a:rPr>
              <a:t> </a:t>
            </a:r>
            <a:r>
              <a:rPr lang="en-IE" dirty="0"/>
              <a:t>The HTML</a:t>
            </a:r>
          </a:p>
        </p:txBody>
      </p:sp>
    </p:spTree>
    <p:extLst>
      <p:ext uri="{BB962C8B-B14F-4D97-AF65-F5344CB8AC3E}">
        <p14:creationId xmlns:p14="http://schemas.microsoft.com/office/powerpoint/2010/main" val="328503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68C4A-7878-6838-B446-623D4D79A57D}"/>
              </a:ext>
            </a:extLst>
          </p:cNvPr>
          <p:cNvSpPr txBox="1"/>
          <p:nvPr/>
        </p:nvSpPr>
        <p:spPr>
          <a:xfrm>
            <a:off x="3048000" y="204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https://software.hixie.ch/utilities/js/live-dom-viewer/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CCA57-623D-5965-5788-BE2DD726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42" y="795104"/>
            <a:ext cx="7772400" cy="58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7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C61FA-AD24-5597-43A9-63CC9E1D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58" y="1617518"/>
            <a:ext cx="6598970" cy="3622964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D5FA1CE-A264-B212-04D3-A4E807ACE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357085"/>
              </p:ext>
            </p:extLst>
          </p:nvPr>
        </p:nvGraphicFramePr>
        <p:xfrm>
          <a:off x="224230" y="1359483"/>
          <a:ext cx="4980383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228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1EC-5799-9160-9CA1-738EEDF81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5" y="156048"/>
            <a:ext cx="11954909" cy="97015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IE" sz="1600" dirty="0"/>
              <a:t>Nodes are also referred to by their position in the tree relative to other nodes:</a:t>
            </a:r>
          </a:p>
          <a:p>
            <a:pPr>
              <a:lnSpc>
                <a:spcPct val="110000"/>
              </a:lnSpc>
            </a:pPr>
            <a:r>
              <a:rPr lang="en-IE" sz="1600" b="1" dirty="0"/>
              <a:t>Root node</a:t>
            </a:r>
            <a:r>
              <a:rPr lang="en-IE" sz="1600" dirty="0"/>
              <a:t>: The top node in the tree, which in the case of HTML is always the HTML node (other markup vocabularies like SVG and custom XML will have different root elements).</a:t>
            </a:r>
          </a:p>
          <a:p>
            <a:pPr>
              <a:lnSpc>
                <a:spcPct val="110000"/>
              </a:lnSpc>
            </a:pPr>
            <a:r>
              <a:rPr lang="en-IE" sz="1600" b="1" dirty="0"/>
              <a:t>Child node</a:t>
            </a:r>
            <a:r>
              <a:rPr lang="en-IE" sz="1600" dirty="0"/>
              <a:t>: A node directly inside another node. For example, IMG is a child of SECTION in the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DAD63-AC95-69C9-9640-E76D51D8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79" y="1803248"/>
            <a:ext cx="8922639" cy="48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1EC-5799-9160-9CA1-738EEDF81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867"/>
            <a:ext cx="12192000" cy="320130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IE" sz="1600" b="1" dirty="0"/>
              <a:t>Descendant node</a:t>
            </a:r>
            <a:r>
              <a:rPr lang="en-IE" sz="1600" dirty="0"/>
              <a:t>: A node anywhere inside another node. For example, IMG is a child of SECTION in the example, and it is also a descendant. IMG is not a child of BODY, as it is two levels below it in the tree, but it is a descendant of BODY.</a:t>
            </a:r>
          </a:p>
          <a:p>
            <a:pPr>
              <a:lnSpc>
                <a:spcPct val="110000"/>
              </a:lnSpc>
            </a:pPr>
            <a:r>
              <a:rPr lang="en-IE" sz="1600" b="1" dirty="0"/>
              <a:t>Parent node</a:t>
            </a:r>
            <a:r>
              <a:rPr lang="en-IE" sz="1600" dirty="0"/>
              <a:t>: A node which has another node inside it. For example, BODY is the parent node of SECTION in the example.</a:t>
            </a:r>
          </a:p>
          <a:p>
            <a:pPr>
              <a:lnSpc>
                <a:spcPct val="110000"/>
              </a:lnSpc>
            </a:pPr>
            <a:r>
              <a:rPr lang="en-IE" sz="1600" b="1" dirty="0"/>
              <a:t>Sibling nodes</a:t>
            </a:r>
            <a:r>
              <a:rPr lang="en-IE" sz="1600" dirty="0"/>
              <a:t>: Nodes that sit on the same level in the DOM tree. For example, IMG and P are siblings in the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DAD63-AC95-69C9-9640-E76D51D8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34" y="1874227"/>
            <a:ext cx="8649130" cy="47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D0A11-BF55-19AB-2923-A2E2E533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548640"/>
            <a:ext cx="3553412" cy="1648943"/>
          </a:xfrm>
        </p:spPr>
        <p:txBody>
          <a:bodyPr anchor="t">
            <a:normAutofit/>
          </a:bodyPr>
          <a:lstStyle/>
          <a:p>
            <a:r>
              <a:rPr lang="en-IE" dirty="0"/>
              <a:t>Top Tip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1D069-CA9A-1D63-A525-AF01318F2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90" b="-1"/>
          <a:stretch/>
        </p:blipFill>
        <p:spPr>
          <a:xfrm>
            <a:off x="4782774" y="10"/>
            <a:ext cx="743945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B5D3-58CC-4261-0005-78F9BC916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7" y="2519604"/>
            <a:ext cx="5635995" cy="1818792"/>
          </a:xfrm>
          <a:solidFill>
            <a:schemeClr val="bg1">
              <a:alpha val="85857"/>
            </a:schemeClr>
          </a:solidFill>
          <a:effectLst>
            <a:softEdge rad="31750"/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1800" dirty="0"/>
              <a:t>It is useful to familiarize yourself with this terminology before working with the DOM, as a number of the code terms you'll come across make use of them. </a:t>
            </a:r>
          </a:p>
          <a:p>
            <a:pPr marL="0" indent="0">
              <a:buNone/>
            </a:pPr>
            <a:r>
              <a:rPr lang="en-IE" sz="1800" dirty="0"/>
              <a:t>You may have also come across them if you have studied CSS (e.g. descendant selector, child selector).</a:t>
            </a:r>
          </a:p>
        </p:txBody>
      </p:sp>
    </p:spTree>
    <p:extLst>
      <p:ext uri="{BB962C8B-B14F-4D97-AF65-F5344CB8AC3E}">
        <p14:creationId xmlns:p14="http://schemas.microsoft.com/office/powerpoint/2010/main" val="17553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E69EE-280D-F6A5-699F-D7076E0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IE" dirty="0"/>
              <a:t>Nodes and Elements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14B5D9-71A3-E0A6-EE9C-6E2E8CF55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470826"/>
              </p:ext>
            </p:extLst>
          </p:nvPr>
        </p:nvGraphicFramePr>
        <p:xfrm>
          <a:off x="930876" y="2215978"/>
          <a:ext cx="10335350" cy="3888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506999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7100</TotalTime>
  <Words>839</Words>
  <Application>Microsoft Macintosh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Neue Haas Grotesk Text Pro</vt:lpstr>
      <vt:lpstr>Wingdings</vt:lpstr>
      <vt:lpstr>VanillaVTI</vt:lpstr>
      <vt:lpstr>Manipulating the DOM</vt:lpstr>
      <vt:lpstr>What is the “DOM”?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Tip</vt:lpstr>
      <vt:lpstr>Nodes and Elements</vt:lpstr>
      <vt:lpstr>Confusingly</vt:lpstr>
      <vt:lpstr>But……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</vt:lpstr>
      <vt:lpstr>PowerPoint Presentation</vt:lpstr>
      <vt:lpstr>PowerPoint Presentation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Rellis</dc:creator>
  <cp:lastModifiedBy>John Rellis</cp:lastModifiedBy>
  <cp:revision>25</cp:revision>
  <dcterms:created xsi:type="dcterms:W3CDTF">2024-02-14T14:37:40Z</dcterms:created>
  <dcterms:modified xsi:type="dcterms:W3CDTF">2024-02-26T16:36:17Z</dcterms:modified>
</cp:coreProperties>
</file>